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8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827C-48CE-4269-AE48-A51D0F519ED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EAAE-DED5-423D-A05A-88FCE66C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347" y="2107129"/>
            <a:ext cx="11905824" cy="2641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x-none" sz="66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 TẬP</a:t>
            </a:r>
            <a:endParaRPr lang="en-US" sz="6600" b="1" kern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x-none" sz="66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LỊCH SỬ THẾ GIỚI CẬN ĐẠI</a:t>
            </a:r>
            <a:endParaRPr lang="en-US" sz="6600" b="1" kern="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46270" y="128209"/>
            <a:ext cx="3025589" cy="16095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kern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x-none" sz="4400" b="1" kern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8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9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47748" y="718002"/>
            <a:ext cx="9184375" cy="5865678"/>
            <a:chOff x="7072912" y="1609601"/>
            <a:chExt cx="4952284" cy="3045588"/>
          </a:xfrm>
        </p:grpSpPr>
        <p:grpSp>
          <p:nvGrpSpPr>
            <p:cNvPr id="4" name="Group 3"/>
            <p:cNvGrpSpPr/>
            <p:nvPr/>
          </p:nvGrpSpPr>
          <p:grpSpPr>
            <a:xfrm>
              <a:off x="7072912" y="1609601"/>
              <a:ext cx="4747053" cy="1787402"/>
              <a:chOff x="7272378" y="1519209"/>
              <a:chExt cx="4747053" cy="178740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" b="25633"/>
              <a:stretch/>
            </p:blipFill>
            <p:spPr>
              <a:xfrm>
                <a:off x="9864703" y="1628151"/>
                <a:ext cx="2154728" cy="165748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Content Placeholder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77" t="-5" r="977" b="20869"/>
              <a:stretch/>
            </p:blipFill>
            <p:spPr>
              <a:xfrm>
                <a:off x="7272378" y="1519209"/>
                <a:ext cx="2323623" cy="1787402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7305278" y="3525636"/>
              <a:ext cx="4719918" cy="112955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FF00"/>
                  </a:solidFill>
                </a:rPr>
                <a:t>CNXH KHOA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6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2238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KIẾN THỨC CƠ BẢN CỦA CHƯƠNG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1365" y="847164"/>
            <a:ext cx="12250271" cy="522222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Tx/>
              <a:buChar char="-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Mâu</a:t>
            </a:r>
            <a:r>
              <a:rPr lang="en-US" dirty="0"/>
              <a:t> </a:t>
            </a:r>
            <a:r>
              <a:rPr lang="en-US" dirty="0" err="1"/>
              <a:t>thuẫn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TBCN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PK.</a:t>
            </a:r>
          </a:p>
          <a:p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tiếp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).</a:t>
            </a:r>
          </a:p>
          <a:p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(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).</a:t>
            </a:r>
          </a:p>
          <a:p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Lãnh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</a:t>
            </a:r>
            <a:r>
              <a:rPr lang="en-US" i="1" dirty="0" err="1"/>
              <a:t>chiến</a:t>
            </a:r>
            <a:r>
              <a:rPr lang="en-US" i="1" dirty="0"/>
              <a:t>,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chiến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phóng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tộc</a:t>
            </a:r>
            <a:r>
              <a:rPr lang="en-US" i="1" dirty="0"/>
              <a:t>,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cải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hoặc</a:t>
            </a:r>
            <a:r>
              <a:rPr lang="en-US" i="1" dirty="0"/>
              <a:t> </a:t>
            </a:r>
            <a:r>
              <a:rPr lang="en-US" i="1" dirty="0" err="1"/>
              <a:t>thống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đất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,…)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ở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.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52238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KIẾN THỨC CƠ BẢN CỦA CHƯƠNG TRÌNH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701" y="769422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3035" y="1640538"/>
            <a:ext cx="3052482" cy="30390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0800000">
            <a:off x="753035" y="2460809"/>
            <a:ext cx="3052482" cy="3993776"/>
          </a:xfrm>
          <a:custGeom>
            <a:avLst/>
            <a:gdLst>
              <a:gd name="connsiteX0" fmla="*/ 3012141 w 3012141"/>
              <a:gd name="connsiteY0" fmla="*/ 3993776 h 3993776"/>
              <a:gd name="connsiteX1" fmla="*/ 1826715 w 3012141"/>
              <a:gd name="connsiteY1" fmla="*/ 3993776 h 3993776"/>
              <a:gd name="connsiteX2" fmla="*/ 1828831 w 3012141"/>
              <a:gd name="connsiteY2" fmla="*/ 3983761 h 3993776"/>
              <a:gd name="connsiteX3" fmla="*/ 1835524 w 3012141"/>
              <a:gd name="connsiteY3" fmla="*/ 3886199 h 3993776"/>
              <a:gd name="connsiteX4" fmla="*/ 1506071 w 3012141"/>
              <a:gd name="connsiteY4" fmla="*/ 3402105 h 3993776"/>
              <a:gd name="connsiteX5" fmla="*/ 1176618 w 3012141"/>
              <a:gd name="connsiteY5" fmla="*/ 3886199 h 3993776"/>
              <a:gd name="connsiteX6" fmla="*/ 1183312 w 3012141"/>
              <a:gd name="connsiteY6" fmla="*/ 3983761 h 3993776"/>
              <a:gd name="connsiteX7" fmla="*/ 1185427 w 3012141"/>
              <a:gd name="connsiteY7" fmla="*/ 3993776 h 3993776"/>
              <a:gd name="connsiteX8" fmla="*/ 0 w 3012141"/>
              <a:gd name="connsiteY8" fmla="*/ 3993776 h 3993776"/>
              <a:gd name="connsiteX9" fmla="*/ 0 w 3012141"/>
              <a:gd name="connsiteY9" fmla="*/ 502034 h 3993776"/>
              <a:gd name="connsiteX10" fmla="*/ 502034 w 3012141"/>
              <a:gd name="connsiteY10" fmla="*/ 0 h 3993776"/>
              <a:gd name="connsiteX11" fmla="*/ 2510107 w 3012141"/>
              <a:gd name="connsiteY11" fmla="*/ 0 h 3993776"/>
              <a:gd name="connsiteX12" fmla="*/ 3012141 w 3012141"/>
              <a:gd name="connsiteY12" fmla="*/ 502034 h 399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2141" h="3993776">
                <a:moveTo>
                  <a:pt x="3012141" y="3993776"/>
                </a:moveTo>
                <a:lnTo>
                  <a:pt x="1826715" y="3993776"/>
                </a:lnTo>
                <a:lnTo>
                  <a:pt x="1828831" y="3983761"/>
                </a:lnTo>
                <a:cubicBezTo>
                  <a:pt x="1833219" y="3952248"/>
                  <a:pt x="1835524" y="3919619"/>
                  <a:pt x="1835524" y="3886199"/>
                </a:cubicBezTo>
                <a:cubicBezTo>
                  <a:pt x="1835524" y="3618841"/>
                  <a:pt x="1688023" y="3402105"/>
                  <a:pt x="1506071" y="3402105"/>
                </a:cubicBezTo>
                <a:cubicBezTo>
                  <a:pt x="1324119" y="3402105"/>
                  <a:pt x="1176618" y="3618841"/>
                  <a:pt x="1176618" y="3886199"/>
                </a:cubicBezTo>
                <a:cubicBezTo>
                  <a:pt x="1176618" y="3919619"/>
                  <a:pt x="1178923" y="3952248"/>
                  <a:pt x="1183312" y="3983761"/>
                </a:cubicBezTo>
                <a:lnTo>
                  <a:pt x="1185427" y="3993776"/>
                </a:lnTo>
                <a:lnTo>
                  <a:pt x="0" y="3993776"/>
                </a:lnTo>
                <a:lnTo>
                  <a:pt x="0" y="502034"/>
                </a:lnTo>
                <a:cubicBezTo>
                  <a:pt x="0" y="224768"/>
                  <a:pt x="224768" y="0"/>
                  <a:pt x="502034" y="0"/>
                </a:cubicBezTo>
                <a:lnTo>
                  <a:pt x="2510107" y="0"/>
                </a:lnTo>
                <a:cubicBezTo>
                  <a:pt x="2787373" y="0"/>
                  <a:pt x="3012141" y="224768"/>
                  <a:pt x="3012141" y="5020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4057" y="2909858"/>
            <a:ext cx="28507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chưa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lại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lợi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nhân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dân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bóc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giai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cấp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sản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giai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cấp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vô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sản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ngày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càng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tăng</a:t>
            </a:r>
            <a:r>
              <a:rPr lang="en-US" sz="2800" b="1" dirty="0" smtClean="0">
                <a:solidFill>
                  <a:schemeClr val="bg1"/>
                </a:solidFill>
              </a:rPr>
              <a:t>,…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792" y="1836175"/>
            <a:ext cx="2738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HẠN CHẾ CHUNG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8457" y="2220368"/>
            <a:ext cx="96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*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26940" y="1061809"/>
            <a:ext cx="4182038" cy="368001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7126939" y="2014209"/>
            <a:ext cx="4182038" cy="4637094"/>
          </a:xfrm>
          <a:custGeom>
            <a:avLst/>
            <a:gdLst>
              <a:gd name="connsiteX0" fmla="*/ 3012141 w 3012141"/>
              <a:gd name="connsiteY0" fmla="*/ 3993776 h 3993776"/>
              <a:gd name="connsiteX1" fmla="*/ 1826715 w 3012141"/>
              <a:gd name="connsiteY1" fmla="*/ 3993776 h 3993776"/>
              <a:gd name="connsiteX2" fmla="*/ 1828831 w 3012141"/>
              <a:gd name="connsiteY2" fmla="*/ 3983761 h 3993776"/>
              <a:gd name="connsiteX3" fmla="*/ 1835524 w 3012141"/>
              <a:gd name="connsiteY3" fmla="*/ 3886199 h 3993776"/>
              <a:gd name="connsiteX4" fmla="*/ 1506071 w 3012141"/>
              <a:gd name="connsiteY4" fmla="*/ 3402105 h 3993776"/>
              <a:gd name="connsiteX5" fmla="*/ 1176618 w 3012141"/>
              <a:gd name="connsiteY5" fmla="*/ 3886199 h 3993776"/>
              <a:gd name="connsiteX6" fmla="*/ 1183312 w 3012141"/>
              <a:gd name="connsiteY6" fmla="*/ 3983761 h 3993776"/>
              <a:gd name="connsiteX7" fmla="*/ 1185427 w 3012141"/>
              <a:gd name="connsiteY7" fmla="*/ 3993776 h 3993776"/>
              <a:gd name="connsiteX8" fmla="*/ 0 w 3012141"/>
              <a:gd name="connsiteY8" fmla="*/ 3993776 h 3993776"/>
              <a:gd name="connsiteX9" fmla="*/ 0 w 3012141"/>
              <a:gd name="connsiteY9" fmla="*/ 502034 h 3993776"/>
              <a:gd name="connsiteX10" fmla="*/ 502034 w 3012141"/>
              <a:gd name="connsiteY10" fmla="*/ 0 h 3993776"/>
              <a:gd name="connsiteX11" fmla="*/ 2510107 w 3012141"/>
              <a:gd name="connsiteY11" fmla="*/ 0 h 3993776"/>
              <a:gd name="connsiteX12" fmla="*/ 3012141 w 3012141"/>
              <a:gd name="connsiteY12" fmla="*/ 502034 h 399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2141" h="3993776">
                <a:moveTo>
                  <a:pt x="3012141" y="3993776"/>
                </a:moveTo>
                <a:lnTo>
                  <a:pt x="1826715" y="3993776"/>
                </a:lnTo>
                <a:lnTo>
                  <a:pt x="1828831" y="3983761"/>
                </a:lnTo>
                <a:cubicBezTo>
                  <a:pt x="1833219" y="3952248"/>
                  <a:pt x="1835524" y="3919619"/>
                  <a:pt x="1835524" y="3886199"/>
                </a:cubicBezTo>
                <a:cubicBezTo>
                  <a:pt x="1835524" y="3618841"/>
                  <a:pt x="1688023" y="3402105"/>
                  <a:pt x="1506071" y="3402105"/>
                </a:cubicBezTo>
                <a:cubicBezTo>
                  <a:pt x="1324119" y="3402105"/>
                  <a:pt x="1176618" y="3618841"/>
                  <a:pt x="1176618" y="3886199"/>
                </a:cubicBezTo>
                <a:cubicBezTo>
                  <a:pt x="1176618" y="3919619"/>
                  <a:pt x="1178923" y="3952248"/>
                  <a:pt x="1183312" y="3983761"/>
                </a:cubicBezTo>
                <a:lnTo>
                  <a:pt x="1185427" y="3993776"/>
                </a:lnTo>
                <a:lnTo>
                  <a:pt x="0" y="3993776"/>
                </a:lnTo>
                <a:lnTo>
                  <a:pt x="0" y="502034"/>
                </a:lnTo>
                <a:cubicBezTo>
                  <a:pt x="0" y="224768"/>
                  <a:pt x="224768" y="0"/>
                  <a:pt x="502034" y="0"/>
                </a:cubicBezTo>
                <a:lnTo>
                  <a:pt x="2510107" y="0"/>
                </a:lnTo>
                <a:cubicBezTo>
                  <a:pt x="2787373" y="0"/>
                  <a:pt x="3012141" y="224768"/>
                  <a:pt x="3012141" y="50203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2656" y="2635985"/>
            <a:ext cx="32189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</a:rPr>
              <a:t>tùy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vào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mỗi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cuộc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cách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mạng</a:t>
            </a:r>
            <a:r>
              <a:rPr lang="en-US" sz="2500" b="1" dirty="0">
                <a:solidFill>
                  <a:schemeClr val="bg1"/>
                </a:solidFill>
              </a:rPr>
              <a:t>. </a:t>
            </a:r>
            <a:r>
              <a:rPr lang="en-US" sz="2500" b="1" dirty="0" err="1">
                <a:solidFill>
                  <a:schemeClr val="bg1"/>
                </a:solidFill>
              </a:rPr>
              <a:t>Chỉ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có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cách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mạng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Pháp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thời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kì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chuyên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chính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Giacôbanh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đã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đạt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đến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đỉnh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cao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của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cách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mạng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nên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cuộc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cách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mạng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này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còn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có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tính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triệt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để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nhưng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vẫn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còn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hạn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chế</a:t>
            </a:r>
            <a:r>
              <a:rPr lang="en-US" sz="2500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2656" y="1269249"/>
            <a:ext cx="2900154" cy="584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HẠN CHẾ RIÊNG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1057" y="1735038"/>
            <a:ext cx="1309400" cy="139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*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424" y="1825624"/>
            <a:ext cx="584498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ở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</a:t>
            </a:r>
          </a:p>
          <a:p>
            <a:r>
              <a:rPr lang="en-US" dirty="0"/>
              <a:t>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minh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móc</a:t>
            </a:r>
            <a:r>
              <a:rPr lang="en-US" dirty="0"/>
              <a:t>,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chia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–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52238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NHẬN THỨC ĐÚNG NHỮNG VẤN ĐỀ CHỦ YẾU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2526" y="696949"/>
            <a:ext cx="11466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nghiệp</a:t>
            </a:r>
            <a:r>
              <a:rPr lang="en-US" sz="2800" b="1" dirty="0" smtClean="0">
                <a:solidFill>
                  <a:srgbClr val="FF0000"/>
                </a:solidFill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nghiệp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kỉ</a:t>
            </a:r>
            <a:r>
              <a:rPr lang="en-US" sz="2800" b="1" dirty="0" smtClean="0">
                <a:solidFill>
                  <a:srgbClr val="FF0000"/>
                </a:solidFill>
              </a:rPr>
              <a:t> XIX.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83" y="1174002"/>
            <a:ext cx="5715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83" y="1448920"/>
            <a:ext cx="5792797" cy="42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7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4"/>
            <a:ext cx="10448500" cy="4870597"/>
          </a:xfrm>
        </p:spPr>
        <p:txBody>
          <a:bodyPr>
            <a:normAutofit/>
          </a:bodyPr>
          <a:lstStyle/>
          <a:p>
            <a:r>
              <a:rPr lang="en-US" dirty="0" smtClean="0"/>
              <a:t>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,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1850 – 1860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đế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XIX,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Mĩ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vượt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Anh</a:t>
            </a:r>
            <a:r>
              <a:rPr lang="en-US" dirty="0"/>
              <a:t>, do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tựu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52238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NHẬN THỨC ĐÚNG NHỮNG VẤN ĐỀ CHỦ YẾU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940" y="717087"/>
            <a:ext cx="11362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err="1" smtClean="0">
                <a:solidFill>
                  <a:srgbClr val="FF0000"/>
                </a:solidFill>
              </a:rPr>
              <a:t>Sự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triển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nghĩa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Âu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Mĩ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1850 – 1870, </a:t>
            </a:r>
            <a:r>
              <a:rPr lang="en-US" b="1" dirty="0" err="1" smtClean="0">
                <a:solidFill>
                  <a:srgbClr val="FF0000"/>
                </a:solidFill>
              </a:rPr>
              <a:t>sự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khoa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kĩ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kỉ</a:t>
            </a:r>
            <a:r>
              <a:rPr lang="en-US" b="1" dirty="0" smtClean="0">
                <a:solidFill>
                  <a:srgbClr val="FF0000"/>
                </a:solidFill>
              </a:rPr>
              <a:t> XIX - </a:t>
            </a:r>
            <a:r>
              <a:rPr 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kỉ</a:t>
            </a:r>
            <a:r>
              <a:rPr lang="en-US" b="1" dirty="0" smtClean="0">
                <a:solidFill>
                  <a:srgbClr val="FF0000"/>
                </a:solidFill>
              </a:rPr>
              <a:t> XX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việc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Âu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Mĩ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đoạn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quốc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nghĩa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00467" y="23493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7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812" y="1209820"/>
            <a:ext cx="21633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79682"/>
              </p:ext>
            </p:extLst>
          </p:nvPr>
        </p:nvGraphicFramePr>
        <p:xfrm>
          <a:off x="168812" y="1209821"/>
          <a:ext cx="11555533" cy="489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12" y="1209821"/>
                        <a:ext cx="11555533" cy="4899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2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52238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NHẬN THỨC ĐÚNG NHỮNG VẤN ĐỀ CHỦ YẾU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3082"/>
            <a:ext cx="11819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c. </a:t>
            </a:r>
            <a:r>
              <a:rPr lang="en-US" sz="2000" b="1" dirty="0" err="1" smtClean="0">
                <a:solidFill>
                  <a:srgbClr val="FF0000"/>
                </a:solidFill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mâu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thuẫn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Phong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trào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chống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xâm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lược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9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21227933">
            <a:off x="-147748" y="1685470"/>
            <a:ext cx="3354970" cy="3241353"/>
          </a:xfrm>
          <a:prstGeom prst="arc">
            <a:avLst>
              <a:gd name="adj1" fmla="val 16200000"/>
              <a:gd name="adj2" fmla="val 5421999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871" y="1728288"/>
            <a:ext cx="2792852" cy="2894592"/>
            <a:chOff x="3851415" y="2506211"/>
            <a:chExt cx="2792852" cy="2894592"/>
          </a:xfrm>
        </p:grpSpPr>
        <p:grpSp>
          <p:nvGrpSpPr>
            <p:cNvPr id="12" name="Group 11"/>
            <p:cNvGrpSpPr/>
            <p:nvPr/>
          </p:nvGrpSpPr>
          <p:grpSpPr>
            <a:xfrm>
              <a:off x="3851415" y="2506211"/>
              <a:ext cx="2792852" cy="2894592"/>
              <a:chOff x="3851415" y="2506211"/>
              <a:chExt cx="2792852" cy="2894592"/>
            </a:xfrm>
          </p:grpSpPr>
          <p:grpSp>
            <p:nvGrpSpPr>
              <p:cNvPr id="10" name="Group 9"/>
              <p:cNvGrpSpPr/>
              <p:nvPr/>
            </p:nvGrpSpPr>
            <p:grpSpPr>
              <a:xfrm rot="5014403">
                <a:off x="4411866" y="3168402"/>
                <a:ext cx="2894592" cy="1570210"/>
                <a:chOff x="1547899" y="2524835"/>
                <a:chExt cx="2027815" cy="1057702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2613547" y="2524835"/>
                  <a:ext cx="962167" cy="1057702"/>
                </a:xfrm>
                <a:custGeom>
                  <a:avLst/>
                  <a:gdLst>
                    <a:gd name="connsiteX0" fmla="*/ 0 w 962167"/>
                    <a:gd name="connsiteY0" fmla="*/ 0 h 1057702"/>
                    <a:gd name="connsiteX1" fmla="*/ 962167 w 962167"/>
                    <a:gd name="connsiteY1" fmla="*/ 1057702 h 1057702"/>
                    <a:gd name="connsiteX2" fmla="*/ 0 w 962167"/>
                    <a:gd name="connsiteY2" fmla="*/ 1057702 h 105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7" h="1057702">
                      <a:moveTo>
                        <a:pt x="0" y="0"/>
                      </a:moveTo>
                      <a:cubicBezTo>
                        <a:pt x="531390" y="0"/>
                        <a:pt x="962167" y="473549"/>
                        <a:pt x="962167" y="1057702"/>
                      </a:cubicBezTo>
                      <a:lnTo>
                        <a:pt x="0" y="105770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16200000">
                  <a:off x="1551872" y="2520862"/>
                  <a:ext cx="1057702" cy="1065648"/>
                </a:xfrm>
                <a:custGeom>
                  <a:avLst/>
                  <a:gdLst>
                    <a:gd name="connsiteX0" fmla="*/ 0 w 962167"/>
                    <a:gd name="connsiteY0" fmla="*/ 0 h 1057702"/>
                    <a:gd name="connsiteX1" fmla="*/ 962167 w 962167"/>
                    <a:gd name="connsiteY1" fmla="*/ 1057702 h 1057702"/>
                    <a:gd name="connsiteX2" fmla="*/ 0 w 962167"/>
                    <a:gd name="connsiteY2" fmla="*/ 1057702 h 105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7" h="1057702">
                      <a:moveTo>
                        <a:pt x="0" y="0"/>
                      </a:moveTo>
                      <a:cubicBezTo>
                        <a:pt x="531390" y="0"/>
                        <a:pt x="962167" y="473549"/>
                        <a:pt x="962167" y="1057702"/>
                      </a:cubicBezTo>
                      <a:lnTo>
                        <a:pt x="0" y="105770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Flowchart: Connector 3"/>
              <p:cNvSpPr/>
              <p:nvPr/>
            </p:nvSpPr>
            <p:spPr>
              <a:xfrm rot="21213635">
                <a:off x="3851415" y="2941624"/>
                <a:ext cx="2464767" cy="2284892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891924" y="3176128"/>
              <a:ext cx="238374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mâu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thuẫn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cơ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bản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chế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độ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endParaRPr lang="en-US" sz="2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TBCN</a:t>
              </a:r>
              <a:endParaRPr lang="en-US" sz="2800" dirty="0"/>
            </a:p>
          </p:txBody>
        </p:sp>
      </p:grpSp>
      <p:sp>
        <p:nvSpPr>
          <p:cNvPr id="17" name="Flowchart: Connector 16"/>
          <p:cNvSpPr/>
          <p:nvPr/>
        </p:nvSpPr>
        <p:spPr>
          <a:xfrm>
            <a:off x="1282334" y="1635816"/>
            <a:ext cx="173067" cy="12283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529737" y="4883698"/>
            <a:ext cx="173067" cy="12283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136103" y="1667179"/>
            <a:ext cx="344367" cy="38177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528467" y="4258855"/>
            <a:ext cx="344367" cy="38177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946381" y="2789713"/>
            <a:ext cx="344367" cy="38177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9" idx="7"/>
          </p:cNvCxnSpPr>
          <p:nvPr/>
        </p:nvCxnSpPr>
        <p:spPr>
          <a:xfrm flipV="1">
            <a:off x="2430039" y="967673"/>
            <a:ext cx="2036744" cy="755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68266" y="4548093"/>
            <a:ext cx="1474274" cy="664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64366" y="2895298"/>
            <a:ext cx="973809" cy="123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577143" y="290103"/>
            <a:ext cx="3507475" cy="12419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566607" y="290103"/>
            <a:ext cx="5418161" cy="1241946"/>
          </a:xfrm>
          <a:custGeom>
            <a:avLst/>
            <a:gdLst>
              <a:gd name="connsiteX0" fmla="*/ 0 w 5418161"/>
              <a:gd name="connsiteY0" fmla="*/ 0 h 1214651"/>
              <a:gd name="connsiteX1" fmla="*/ 5215715 w 5418161"/>
              <a:gd name="connsiteY1" fmla="*/ 0 h 1214651"/>
              <a:gd name="connsiteX2" fmla="*/ 5418161 w 5418161"/>
              <a:gd name="connsiteY2" fmla="*/ 202446 h 1214651"/>
              <a:gd name="connsiteX3" fmla="*/ 5418161 w 5418161"/>
              <a:gd name="connsiteY3" fmla="*/ 1012205 h 1214651"/>
              <a:gd name="connsiteX4" fmla="*/ 5215715 w 5418161"/>
              <a:gd name="connsiteY4" fmla="*/ 1214651 h 1214651"/>
              <a:gd name="connsiteX5" fmla="*/ 0 w 5418161"/>
              <a:gd name="connsiteY5" fmla="*/ 1214651 h 1214651"/>
              <a:gd name="connsiteX6" fmla="*/ 0 w 5418161"/>
              <a:gd name="connsiteY6" fmla="*/ 1184555 h 1214651"/>
              <a:gd name="connsiteX7" fmla="*/ 272954 w 5418161"/>
              <a:gd name="connsiteY7" fmla="*/ 607325 h 1214651"/>
              <a:gd name="connsiteX8" fmla="*/ 0 w 5418161"/>
              <a:gd name="connsiteY8" fmla="*/ 30095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8161" h="1214651">
                <a:moveTo>
                  <a:pt x="0" y="0"/>
                </a:moveTo>
                <a:lnTo>
                  <a:pt x="5215715" y="0"/>
                </a:lnTo>
                <a:cubicBezTo>
                  <a:pt x="5327523" y="0"/>
                  <a:pt x="5418161" y="90638"/>
                  <a:pt x="5418161" y="202446"/>
                </a:cubicBezTo>
                <a:lnTo>
                  <a:pt x="5418161" y="1012205"/>
                </a:lnTo>
                <a:cubicBezTo>
                  <a:pt x="5418161" y="1124013"/>
                  <a:pt x="5327523" y="1214651"/>
                  <a:pt x="5215715" y="1214651"/>
                </a:cubicBezTo>
                <a:lnTo>
                  <a:pt x="0" y="1214651"/>
                </a:lnTo>
                <a:lnTo>
                  <a:pt x="0" y="1184555"/>
                </a:lnTo>
                <a:lnTo>
                  <a:pt x="272954" y="607325"/>
                </a:lnTo>
                <a:lnTo>
                  <a:pt x="0" y="300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5484719" y="788246"/>
            <a:ext cx="409435" cy="245660"/>
          </a:xfrm>
          <a:prstGeom prst="triangl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10577" y="582953"/>
            <a:ext cx="68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22627" y="557133"/>
            <a:ext cx="470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sản</a:t>
            </a:r>
            <a:r>
              <a:rPr lang="en-US" sz="4000" b="1" dirty="0" smtClean="0">
                <a:solidFill>
                  <a:schemeClr val="bg1"/>
                </a:solidFill>
              </a:rPr>
              <a:t> &gt;&lt; </a:t>
            </a:r>
            <a:r>
              <a:rPr lang="en-US" sz="4000" b="1" dirty="0" err="1" smtClean="0">
                <a:solidFill>
                  <a:schemeClr val="bg1"/>
                </a:solidFill>
              </a:rPr>
              <a:t>Vô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sản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650767" y="2493179"/>
            <a:ext cx="3507475" cy="12419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51566" y="2493179"/>
            <a:ext cx="5418161" cy="1241946"/>
          </a:xfrm>
          <a:custGeom>
            <a:avLst/>
            <a:gdLst>
              <a:gd name="connsiteX0" fmla="*/ 0 w 5418161"/>
              <a:gd name="connsiteY0" fmla="*/ 0 h 1214651"/>
              <a:gd name="connsiteX1" fmla="*/ 5215715 w 5418161"/>
              <a:gd name="connsiteY1" fmla="*/ 0 h 1214651"/>
              <a:gd name="connsiteX2" fmla="*/ 5418161 w 5418161"/>
              <a:gd name="connsiteY2" fmla="*/ 202446 h 1214651"/>
              <a:gd name="connsiteX3" fmla="*/ 5418161 w 5418161"/>
              <a:gd name="connsiteY3" fmla="*/ 1012205 h 1214651"/>
              <a:gd name="connsiteX4" fmla="*/ 5215715 w 5418161"/>
              <a:gd name="connsiteY4" fmla="*/ 1214651 h 1214651"/>
              <a:gd name="connsiteX5" fmla="*/ 0 w 5418161"/>
              <a:gd name="connsiteY5" fmla="*/ 1214651 h 1214651"/>
              <a:gd name="connsiteX6" fmla="*/ 0 w 5418161"/>
              <a:gd name="connsiteY6" fmla="*/ 1184555 h 1214651"/>
              <a:gd name="connsiteX7" fmla="*/ 272954 w 5418161"/>
              <a:gd name="connsiteY7" fmla="*/ 607325 h 1214651"/>
              <a:gd name="connsiteX8" fmla="*/ 0 w 5418161"/>
              <a:gd name="connsiteY8" fmla="*/ 30095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8161" h="1214651">
                <a:moveTo>
                  <a:pt x="0" y="0"/>
                </a:moveTo>
                <a:lnTo>
                  <a:pt x="5215715" y="0"/>
                </a:lnTo>
                <a:cubicBezTo>
                  <a:pt x="5327523" y="0"/>
                  <a:pt x="5418161" y="90638"/>
                  <a:pt x="5418161" y="202446"/>
                </a:cubicBezTo>
                <a:lnTo>
                  <a:pt x="5418161" y="1012205"/>
                </a:lnTo>
                <a:cubicBezTo>
                  <a:pt x="5418161" y="1124013"/>
                  <a:pt x="5327523" y="1214651"/>
                  <a:pt x="5215715" y="1214651"/>
                </a:cubicBezTo>
                <a:lnTo>
                  <a:pt x="0" y="1214651"/>
                </a:lnTo>
                <a:lnTo>
                  <a:pt x="0" y="1184555"/>
                </a:lnTo>
                <a:lnTo>
                  <a:pt x="272954" y="607325"/>
                </a:lnTo>
                <a:lnTo>
                  <a:pt x="0" y="300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5400000">
            <a:off x="5318931" y="2972721"/>
            <a:ext cx="409435" cy="245660"/>
          </a:xfrm>
          <a:prstGeom prst="triangl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610478" y="2450806"/>
            <a:ext cx="5345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Mâu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thuẫn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giữa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đoàn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bản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2544" y="2777085"/>
            <a:ext cx="67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38175" y="4883698"/>
            <a:ext cx="3507475" cy="12419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527639" y="4883698"/>
            <a:ext cx="5942989" cy="1241946"/>
          </a:xfrm>
          <a:custGeom>
            <a:avLst/>
            <a:gdLst>
              <a:gd name="connsiteX0" fmla="*/ 0 w 5418161"/>
              <a:gd name="connsiteY0" fmla="*/ 0 h 1214651"/>
              <a:gd name="connsiteX1" fmla="*/ 5215715 w 5418161"/>
              <a:gd name="connsiteY1" fmla="*/ 0 h 1214651"/>
              <a:gd name="connsiteX2" fmla="*/ 5418161 w 5418161"/>
              <a:gd name="connsiteY2" fmla="*/ 202446 h 1214651"/>
              <a:gd name="connsiteX3" fmla="*/ 5418161 w 5418161"/>
              <a:gd name="connsiteY3" fmla="*/ 1012205 h 1214651"/>
              <a:gd name="connsiteX4" fmla="*/ 5215715 w 5418161"/>
              <a:gd name="connsiteY4" fmla="*/ 1214651 h 1214651"/>
              <a:gd name="connsiteX5" fmla="*/ 0 w 5418161"/>
              <a:gd name="connsiteY5" fmla="*/ 1214651 h 1214651"/>
              <a:gd name="connsiteX6" fmla="*/ 0 w 5418161"/>
              <a:gd name="connsiteY6" fmla="*/ 1184555 h 1214651"/>
              <a:gd name="connsiteX7" fmla="*/ 272954 w 5418161"/>
              <a:gd name="connsiteY7" fmla="*/ 607325 h 1214651"/>
              <a:gd name="connsiteX8" fmla="*/ 0 w 5418161"/>
              <a:gd name="connsiteY8" fmla="*/ 30095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8161" h="1214651">
                <a:moveTo>
                  <a:pt x="0" y="0"/>
                </a:moveTo>
                <a:lnTo>
                  <a:pt x="5215715" y="0"/>
                </a:lnTo>
                <a:cubicBezTo>
                  <a:pt x="5327523" y="0"/>
                  <a:pt x="5418161" y="90638"/>
                  <a:pt x="5418161" y="202446"/>
                </a:cubicBezTo>
                <a:lnTo>
                  <a:pt x="5418161" y="1012205"/>
                </a:lnTo>
                <a:cubicBezTo>
                  <a:pt x="5418161" y="1124013"/>
                  <a:pt x="5327523" y="1214651"/>
                  <a:pt x="5215715" y="1214651"/>
                </a:cubicBezTo>
                <a:lnTo>
                  <a:pt x="0" y="1214651"/>
                </a:lnTo>
                <a:lnTo>
                  <a:pt x="0" y="1184555"/>
                </a:lnTo>
                <a:lnTo>
                  <a:pt x="272954" y="607325"/>
                </a:lnTo>
                <a:lnTo>
                  <a:pt x="0" y="300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5400000">
            <a:off x="5445751" y="5381841"/>
            <a:ext cx="409435" cy="245660"/>
          </a:xfrm>
          <a:prstGeom prst="triangl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92401" y="5212283"/>
            <a:ext cx="5179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Mâu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thuẫn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giữa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giàu</a:t>
            </a:r>
            <a:r>
              <a:rPr lang="en-US" sz="3200" b="1" dirty="0">
                <a:solidFill>
                  <a:schemeClr val="bg1"/>
                </a:solidFill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</a:rPr>
              <a:t>nghèo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4002" y="5181504"/>
            <a:ext cx="61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1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43" grpId="0"/>
      <p:bldP spid="45" grpId="0"/>
      <p:bldP spid="47" grpId="0" animBg="1"/>
      <p:bldP spid="48" grpId="0" animBg="1"/>
      <p:bldP spid="49" grpId="0" animBg="1"/>
      <p:bldP spid="54" grpId="0"/>
      <p:bldP spid="55" grpId="0"/>
      <p:bldP spid="57" grpId="0" animBg="1"/>
      <p:bldP spid="58" grpId="0" animBg="1"/>
      <p:bldP spid="59" grpId="0" animBg="1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939481"/>
              </a:clrFrom>
              <a:clrTo>
                <a:srgbClr val="9394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33" y="1673761"/>
            <a:ext cx="70961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635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Office Theme</vt:lpstr>
      <vt:lpstr>Slide</vt:lpstr>
      <vt:lpstr>PowerPoint Presentation</vt:lpstr>
      <vt:lpstr>I. NHỮNG KIẾN THỨC CƠ BẢN CỦA CHƯƠNG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</cp:revision>
  <dcterms:created xsi:type="dcterms:W3CDTF">2021-11-13T11:55:49Z</dcterms:created>
  <dcterms:modified xsi:type="dcterms:W3CDTF">2021-11-16T04:20:33Z</dcterms:modified>
</cp:coreProperties>
</file>